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0" r:id="rId7"/>
    <p:sldId id="264" r:id="rId8"/>
    <p:sldId id="263" r:id="rId9"/>
    <p:sldId id="270" r:id="rId10"/>
    <p:sldId id="261" r:id="rId11"/>
    <p:sldId id="266" r:id="rId12"/>
    <p:sldId id="267" r:id="rId13"/>
    <p:sldId id="268" r:id="rId14"/>
    <p:sldId id="269" r:id="rId15"/>
    <p:sldId id="265" r:id="rId16"/>
    <p:sldId id="271" r:id="rId17"/>
  </p:sldIdLst>
  <p:sldSz cx="9144000" cy="5143500" type="screen16x9"/>
  <p:notesSz cx="6858000" cy="9144000"/>
  <p:embeddedFontLst>
    <p:embeddedFont>
      <p:font typeface="Roboto" panose="020B0604020202020204" charset="0"/>
      <p:regular r:id="rId19"/>
      <p:bold r:id="rId20"/>
      <p:italic r:id="rId21"/>
      <p:boldItalic r:id="rId22"/>
    </p:embeddedFont>
    <p:embeddedFont>
      <p:font typeface="Roboto Thin" panose="020B0604020202020204" charset="0"/>
      <p:regular r:id="rId23"/>
      <p:bold r:id="rId24"/>
      <p:italic r:id="rId25"/>
      <p:boldItalic r:id="rId26"/>
    </p:embeddedFont>
    <p:embeddedFont>
      <p:font typeface="Roboto Black" panose="020B0604020202020204" charset="0"/>
      <p:bold r:id="rId27"/>
      <p:boldItalic r:id="rId28"/>
    </p:embeddedFont>
    <p:embeddedFont>
      <p:font typeface="Dosis"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56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976928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800" dirty="0" smtClean="0">
                <a:solidFill>
                  <a:schemeClr val="lt1"/>
                </a:solidFill>
                <a:latin typeface="Roboto Black"/>
                <a:ea typeface="Roboto Black"/>
                <a:cs typeface="Roboto Black"/>
                <a:sym typeface="Roboto Black"/>
              </a:rPr>
              <a:t>CoolTShirts.com Attribution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Rena Elion</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929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.3 Total Purchases</a:t>
            </a:r>
            <a:endParaRPr sz="2400" b="1" dirty="0">
              <a:solidFill>
                <a:srgbClr val="295269"/>
              </a:solidFill>
              <a:latin typeface="Roboto"/>
              <a:ea typeface="Roboto"/>
              <a:cs typeface="Roboto"/>
              <a:sym typeface="Roboto"/>
            </a:endParaRPr>
          </a:p>
        </p:txBody>
      </p:sp>
      <p:sp>
        <p:nvSpPr>
          <p:cNvPr id="324" name="Shape 324"/>
          <p:cNvSpPr txBox="1"/>
          <p:nvPr/>
        </p:nvSpPr>
        <p:spPr>
          <a:xfrm>
            <a:off x="545024" y="1403015"/>
            <a:ext cx="4233039" cy="6241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How many visitors made a purchase?</a:t>
            </a:r>
          </a:p>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- 361 visitors made a purchase.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479" y="1324600"/>
            <a:ext cx="23145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51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2.4 Last Touch Purchase Analysis</a:t>
            </a:r>
            <a:endParaRPr sz="2400" b="1" dirty="0">
              <a:solidFill>
                <a:srgbClr val="295269"/>
              </a:solidFill>
              <a:latin typeface="Roboto"/>
              <a:ea typeface="Roboto"/>
              <a:cs typeface="Roboto"/>
              <a:sym typeface="Roboto"/>
            </a:endParaRPr>
          </a:p>
        </p:txBody>
      </p:sp>
      <p:sp>
        <p:nvSpPr>
          <p:cNvPr id="324" name="Shape 324"/>
          <p:cNvSpPr txBox="1"/>
          <p:nvPr/>
        </p:nvSpPr>
        <p:spPr>
          <a:xfrm>
            <a:off x="596538" y="757005"/>
            <a:ext cx="4920900" cy="63391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How many last touches on the purchase page is each campaign responsible for?</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054653197"/>
              </p:ext>
            </p:extLst>
          </p:nvPr>
        </p:nvGraphicFramePr>
        <p:xfrm>
          <a:off x="596538" y="1590538"/>
          <a:ext cx="4920900" cy="3231824"/>
        </p:xfrm>
        <a:graphic>
          <a:graphicData uri="http://schemas.openxmlformats.org/drawingml/2006/table">
            <a:tbl>
              <a:tblPr>
                <a:noFill/>
                <a:tableStyleId>{8628B589-4659-4227-9C68-565DD4A46BFE}</a:tableStyleId>
              </a:tblPr>
              <a:tblGrid>
                <a:gridCol w="3316905"/>
                <a:gridCol w="1603995"/>
              </a:tblGrid>
              <a:tr h="434440">
                <a:tc>
                  <a:txBody>
                    <a:bodyPr/>
                    <a:lstStyle/>
                    <a:p>
                      <a:pPr marL="0" lvl="0" indent="0" rtl="0">
                        <a:spcBef>
                          <a:spcPts val="0"/>
                        </a:spcBef>
                        <a:spcAft>
                          <a:spcPts val="0"/>
                        </a:spcAft>
                        <a:buNone/>
                      </a:pPr>
                      <a:r>
                        <a:rPr lang="en-US" sz="1000" b="1" dirty="0" smtClean="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smtClean="0">
                          <a:solidFill>
                            <a:srgbClr val="FFFFFF"/>
                          </a:solidFill>
                        </a:rPr>
                        <a:t>Last Touch</a:t>
                      </a:r>
                      <a:endParaRPr sz="1000" b="1" dirty="0">
                        <a:solidFill>
                          <a:srgbClr val="FFFFFF"/>
                        </a:solidFill>
                      </a:endParaRPr>
                    </a:p>
                  </a:txBody>
                  <a:tcPr marL="91425" marR="91425" marT="91425" marB="91425">
                    <a:solidFill>
                      <a:srgbClr val="204056">
                        <a:alpha val="82490"/>
                      </a:srgbClr>
                    </a:solidFill>
                  </a:tcPr>
                </a:tc>
              </a:tr>
              <a:tr h="349673">
                <a:tc>
                  <a:txBody>
                    <a:bodyPr/>
                    <a:lstStyle/>
                    <a:p>
                      <a:pPr marL="0" lvl="0" indent="0" rtl="0">
                        <a:spcBef>
                          <a:spcPts val="0"/>
                        </a:spcBef>
                        <a:spcAft>
                          <a:spcPts val="0"/>
                        </a:spcAft>
                        <a:buNone/>
                      </a:pPr>
                      <a:r>
                        <a:rPr lang="en-US" sz="800" dirty="0" smtClean="0"/>
                        <a:t>Cool-</a:t>
                      </a:r>
                      <a:r>
                        <a:rPr lang="en-US" sz="800" dirty="0" err="1" smtClean="0"/>
                        <a:t>tshirts</a:t>
                      </a:r>
                      <a:r>
                        <a:rPr lang="en-US" sz="800" dirty="0" smtClean="0"/>
                        <a:t>-search</a:t>
                      </a:r>
                      <a:endParaRPr sz="800" dirty="0"/>
                    </a:p>
                  </a:txBody>
                  <a:tcPr marL="91425" marR="91425" marT="91425" marB="91425"/>
                </a:tc>
                <a:tc>
                  <a:txBody>
                    <a:bodyPr/>
                    <a:lstStyle/>
                    <a:p>
                      <a:pPr marL="0" lvl="0" indent="0" rtl="0">
                        <a:spcBef>
                          <a:spcPts val="0"/>
                        </a:spcBef>
                        <a:spcAft>
                          <a:spcPts val="0"/>
                        </a:spcAft>
                        <a:buNone/>
                      </a:pPr>
                      <a:r>
                        <a:rPr lang="en-US" sz="800" dirty="0" smtClean="0"/>
                        <a:t>2</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Getting-to-know-cool-</a:t>
                      </a:r>
                      <a:r>
                        <a:rPr lang="en-US" sz="800" dirty="0" err="1" smtClean="0"/>
                        <a:t>tshirts</a:t>
                      </a:r>
                      <a:endParaRPr sz="800" dirty="0"/>
                    </a:p>
                  </a:txBody>
                  <a:tcPr marL="91425" marR="91425" marT="91425" marB="91425"/>
                </a:tc>
                <a:tc>
                  <a:txBody>
                    <a:bodyPr/>
                    <a:lstStyle/>
                    <a:p>
                      <a:pPr marL="0" lvl="0" indent="0" rtl="0">
                        <a:spcBef>
                          <a:spcPts val="0"/>
                        </a:spcBef>
                        <a:spcAft>
                          <a:spcPts val="0"/>
                        </a:spcAft>
                        <a:buNone/>
                      </a:pPr>
                      <a:r>
                        <a:rPr lang="en-US" sz="800" dirty="0" smtClean="0"/>
                        <a:t>9</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Interview-with-cool-</a:t>
                      </a:r>
                      <a:r>
                        <a:rPr lang="en-US" sz="800" dirty="0" err="1" smtClean="0"/>
                        <a:t>tshirts</a:t>
                      </a:r>
                      <a:r>
                        <a:rPr lang="en-US" sz="800" dirty="0" smtClean="0"/>
                        <a:t>-founder</a:t>
                      </a:r>
                      <a:endParaRPr sz="800" dirty="0"/>
                    </a:p>
                  </a:txBody>
                  <a:tcPr marL="91425" marR="91425" marT="91425" marB="91425"/>
                </a:tc>
                <a:tc>
                  <a:txBody>
                    <a:bodyPr/>
                    <a:lstStyle/>
                    <a:p>
                      <a:pPr marL="0" lvl="0" indent="0" rtl="0">
                        <a:spcBef>
                          <a:spcPts val="0"/>
                        </a:spcBef>
                        <a:spcAft>
                          <a:spcPts val="0"/>
                        </a:spcAft>
                        <a:buNone/>
                      </a:pPr>
                      <a:r>
                        <a:rPr lang="en-US" sz="800" dirty="0" smtClean="0"/>
                        <a:t>7</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Paid-search</a:t>
                      </a:r>
                      <a:endParaRPr sz="800" dirty="0"/>
                    </a:p>
                  </a:txBody>
                  <a:tcPr marL="91425" marR="91425" marT="91425" marB="91425"/>
                </a:tc>
                <a:tc>
                  <a:txBody>
                    <a:bodyPr/>
                    <a:lstStyle/>
                    <a:p>
                      <a:pPr marL="0" lvl="0" indent="0" rtl="0">
                        <a:spcBef>
                          <a:spcPts val="0"/>
                        </a:spcBef>
                        <a:spcAft>
                          <a:spcPts val="0"/>
                        </a:spcAft>
                        <a:buNone/>
                      </a:pPr>
                      <a:r>
                        <a:rPr lang="en-US" sz="800" dirty="0" smtClean="0"/>
                        <a:t>52</a:t>
                      </a:r>
                      <a:endParaRPr sz="800" dirty="0"/>
                    </a:p>
                  </a:txBody>
                  <a:tcPr marL="91425" marR="91425" marT="91425" marB="91425"/>
                </a:tc>
              </a:tr>
              <a:tr h="349673">
                <a:tc>
                  <a:txBody>
                    <a:bodyPr/>
                    <a:lstStyle/>
                    <a:p>
                      <a:pPr marL="0" lvl="0" indent="0" rtl="0">
                        <a:spcBef>
                          <a:spcPts val="0"/>
                        </a:spcBef>
                        <a:spcAft>
                          <a:spcPts val="0"/>
                        </a:spcAft>
                        <a:buNone/>
                      </a:pPr>
                      <a:r>
                        <a:rPr lang="en-US" sz="800" dirty="0" err="1" smtClean="0"/>
                        <a:t>Retargetting</a:t>
                      </a:r>
                      <a:r>
                        <a:rPr lang="en-US" sz="800" dirty="0" smtClean="0"/>
                        <a:t>-ad</a:t>
                      </a:r>
                      <a:endParaRPr sz="800" dirty="0"/>
                    </a:p>
                  </a:txBody>
                  <a:tcPr marL="91425" marR="91425" marT="91425" marB="91425"/>
                </a:tc>
                <a:tc>
                  <a:txBody>
                    <a:bodyPr/>
                    <a:lstStyle/>
                    <a:p>
                      <a:pPr marL="0" lvl="0" indent="0" rtl="0">
                        <a:spcBef>
                          <a:spcPts val="0"/>
                        </a:spcBef>
                        <a:spcAft>
                          <a:spcPts val="0"/>
                        </a:spcAft>
                        <a:buNone/>
                      </a:pPr>
                      <a:r>
                        <a:rPr lang="en-US" sz="800" dirty="0" smtClean="0"/>
                        <a:t>113</a:t>
                      </a:r>
                      <a:endParaRPr sz="800" dirty="0"/>
                    </a:p>
                  </a:txBody>
                  <a:tcPr marL="91425" marR="91425" marT="91425" marB="91425"/>
                </a:tc>
              </a:tr>
              <a:tr h="349673">
                <a:tc>
                  <a:txBody>
                    <a:bodyPr/>
                    <a:lstStyle/>
                    <a:p>
                      <a:pPr marL="0" lvl="0" indent="0" rtl="0">
                        <a:spcBef>
                          <a:spcPts val="0"/>
                        </a:spcBef>
                        <a:spcAft>
                          <a:spcPts val="0"/>
                        </a:spcAft>
                        <a:buNone/>
                      </a:pPr>
                      <a:r>
                        <a:rPr lang="en-US" sz="800" dirty="0" err="1" smtClean="0"/>
                        <a:t>Retargetting</a:t>
                      </a:r>
                      <a:r>
                        <a:rPr lang="en-US" sz="800" dirty="0" smtClean="0"/>
                        <a:t>-campaign</a:t>
                      </a:r>
                      <a:endParaRPr sz="800" dirty="0"/>
                    </a:p>
                  </a:txBody>
                  <a:tcPr marL="91425" marR="91425" marT="91425" marB="91425"/>
                </a:tc>
                <a:tc>
                  <a:txBody>
                    <a:bodyPr/>
                    <a:lstStyle/>
                    <a:p>
                      <a:pPr marL="0" lvl="0" indent="0" rtl="0">
                        <a:spcBef>
                          <a:spcPts val="0"/>
                        </a:spcBef>
                        <a:spcAft>
                          <a:spcPts val="0"/>
                        </a:spcAft>
                        <a:buNone/>
                      </a:pPr>
                      <a:r>
                        <a:rPr lang="en-US" sz="800" dirty="0" smtClean="0"/>
                        <a:t>54</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Ten-crazy=cool-</a:t>
                      </a:r>
                      <a:r>
                        <a:rPr lang="en-US" sz="800" dirty="0" err="1" smtClean="0"/>
                        <a:t>tshirts</a:t>
                      </a:r>
                      <a:r>
                        <a:rPr lang="en-US" sz="800" dirty="0" smtClean="0"/>
                        <a:t>-facts</a:t>
                      </a:r>
                      <a:endParaRPr sz="800" dirty="0"/>
                    </a:p>
                  </a:txBody>
                  <a:tcPr marL="91425" marR="91425" marT="91425" marB="91425"/>
                </a:tc>
                <a:tc>
                  <a:txBody>
                    <a:bodyPr/>
                    <a:lstStyle/>
                    <a:p>
                      <a:pPr marL="0" lvl="0" indent="0" rtl="0">
                        <a:spcBef>
                          <a:spcPts val="0"/>
                        </a:spcBef>
                        <a:spcAft>
                          <a:spcPts val="0"/>
                        </a:spcAft>
                        <a:buNone/>
                      </a:pPr>
                      <a:r>
                        <a:rPr lang="en-US" sz="800" dirty="0" smtClean="0"/>
                        <a:t>9</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Weekly-newsletter</a:t>
                      </a:r>
                      <a:endParaRPr sz="800" dirty="0"/>
                    </a:p>
                  </a:txBody>
                  <a:tcPr marL="91425" marR="91425" marT="91425" marB="91425"/>
                </a:tc>
                <a:tc>
                  <a:txBody>
                    <a:bodyPr/>
                    <a:lstStyle/>
                    <a:p>
                      <a:pPr marL="0" lvl="0" indent="0" rtl="0">
                        <a:spcBef>
                          <a:spcPts val="0"/>
                        </a:spcBef>
                        <a:spcAft>
                          <a:spcPts val="0"/>
                        </a:spcAft>
                        <a:buNone/>
                      </a:pPr>
                      <a:r>
                        <a:rPr lang="en-US" sz="800" dirty="0" smtClean="0"/>
                        <a:t>115</a:t>
                      </a:r>
                      <a:endParaRPr sz="800" dirty="0"/>
                    </a:p>
                  </a:txBody>
                  <a:tcPr marL="91425" marR="91425" marT="91425" marB="91425"/>
                </a:tc>
              </a:tr>
            </a:tbl>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406" y="757005"/>
            <a:ext cx="2295150" cy="3949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4663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2.5 Typical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596538" y="1368751"/>
            <a:ext cx="4920900" cy="219869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 typical user journey starts from the interview with the founder. From there the customer makes their way from the landing page, to the shopping cart, to the checkout page and finally the purchase page.  If a customer leaves the site before reaching the shopping cart, they typicall</a:t>
            </a:r>
            <a:r>
              <a:rPr lang="en-US" sz="1200" dirty="0" smtClean="0">
                <a:latin typeface="Roboto"/>
                <a:ea typeface="Roboto"/>
                <a:cs typeface="Roboto"/>
                <a:sym typeface="Roboto"/>
              </a:rPr>
              <a:t>y reenter the site from the weekly newsletter email.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249865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a:t>
            </a:r>
            <a:r>
              <a:rPr lang="en" sz="4800" dirty="0" smtClean="0">
                <a:solidFill>
                  <a:schemeClr val="lt1"/>
                </a:solidFill>
                <a:latin typeface="Roboto Black"/>
                <a:ea typeface="Roboto Black"/>
                <a:cs typeface="Roboto Black"/>
                <a:sym typeface="Roboto Black"/>
              </a:rPr>
              <a:t>. Optimize Campaign Budget</a:t>
            </a:r>
            <a:endParaRPr dirty="0"/>
          </a:p>
        </p:txBody>
      </p:sp>
    </p:spTree>
    <p:extLst>
      <p:ext uri="{BB962C8B-B14F-4D97-AF65-F5344CB8AC3E}">
        <p14:creationId xmlns:p14="http://schemas.microsoft.com/office/powerpoint/2010/main" val="321400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3.1 Campaigns to Reinvest in*</a:t>
            </a:r>
            <a:endParaRPr sz="2400" b="1" dirty="0">
              <a:solidFill>
                <a:srgbClr val="295269"/>
              </a:solidFill>
              <a:latin typeface="Roboto"/>
              <a:ea typeface="Roboto"/>
              <a:cs typeface="Roboto"/>
              <a:sym typeface="Roboto"/>
            </a:endParaRPr>
          </a:p>
        </p:txBody>
      </p:sp>
      <p:sp>
        <p:nvSpPr>
          <p:cNvPr id="324" name="Shape 324"/>
          <p:cNvSpPr txBox="1"/>
          <p:nvPr/>
        </p:nvSpPr>
        <p:spPr>
          <a:xfrm>
            <a:off x="482958" y="965915"/>
            <a:ext cx="7637172" cy="379926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228600" lvl="0" indent="-228600" rtl="0">
              <a:lnSpc>
                <a:spcPct val="115000"/>
              </a:lnSpc>
              <a:spcBef>
                <a:spcPts val="0"/>
              </a:spcBef>
              <a:spcAft>
                <a:spcPts val="0"/>
              </a:spcAft>
              <a:buClr>
                <a:schemeClr val="dk1"/>
              </a:buClr>
              <a:buSzPts val="1100"/>
              <a:buFont typeface="Arial"/>
              <a:buAutoNum type="arabicPeriod"/>
            </a:pPr>
            <a:r>
              <a:rPr lang="en-US" sz="1050" dirty="0" smtClean="0">
                <a:latin typeface="Roboto"/>
                <a:ea typeface="Roboto"/>
                <a:cs typeface="Roboto"/>
                <a:sym typeface="Roboto"/>
              </a:rPr>
              <a:t>Getting to know Cool T-Shirts article in the NY Times – This article proved to be the campaign with the most touch points.  Although the purchases that resulted from customers visiting the site from this campaign was low, it sets up the opportunity to retarget customers. </a:t>
            </a:r>
          </a:p>
          <a:p>
            <a:pPr marL="228600" lvl="0" indent="-228600" rtl="0">
              <a:lnSpc>
                <a:spcPct val="115000"/>
              </a:lnSpc>
              <a:spcBef>
                <a:spcPts val="0"/>
              </a:spcBef>
              <a:spcAft>
                <a:spcPts val="0"/>
              </a:spcAft>
              <a:buClr>
                <a:schemeClr val="dk1"/>
              </a:buClr>
              <a:buSzPts val="1100"/>
              <a:buFont typeface="Arial"/>
              <a:buAutoNum type="arabicPeriod"/>
            </a:pPr>
            <a:r>
              <a:rPr lang="en-US" sz="1050" dirty="0" smtClean="0">
                <a:latin typeface="Roboto"/>
                <a:ea typeface="Roboto"/>
                <a:cs typeface="Roboto"/>
                <a:sym typeface="Roboto"/>
              </a:rPr>
              <a:t>Interview with Cool T-Shirts founder – This campaign did not result in a lot of customers reaching the purchase page but it did bring a lot of customers to the site.  This camping was both a first and last touch point for visitors and provides the opportunity to retarget customers. </a:t>
            </a:r>
          </a:p>
          <a:p>
            <a:pPr marL="228600" lvl="0" indent="-228600" rtl="0">
              <a:lnSpc>
                <a:spcPct val="115000"/>
              </a:lnSpc>
              <a:spcBef>
                <a:spcPts val="0"/>
              </a:spcBef>
              <a:spcAft>
                <a:spcPts val="0"/>
              </a:spcAft>
              <a:buClr>
                <a:schemeClr val="dk1"/>
              </a:buClr>
              <a:buSzPts val="1100"/>
              <a:buFont typeface="Arial"/>
              <a:buAutoNum type="arabicPeriod"/>
            </a:pPr>
            <a:r>
              <a:rPr lang="en-US" sz="1050" dirty="0" smtClean="0">
                <a:latin typeface="Roboto"/>
                <a:ea typeface="Roboto"/>
                <a:cs typeface="Roboto"/>
                <a:sym typeface="Roboto"/>
              </a:rPr>
              <a:t>Weekly Newsletter via email – This campaign resulted in the most purchases.  Although it was not the most commonly touched campaign, it proved to have the most visitors reach the purchase page. The only downside to this is that it will never be a first touch campaign as it requires customers to already be on the mailing list.  This is a better option over the email retargeting ad because it had more customers reach the purchase page.</a:t>
            </a:r>
          </a:p>
          <a:p>
            <a:pPr marL="228600" lvl="0" indent="-228600" rtl="0">
              <a:lnSpc>
                <a:spcPct val="115000"/>
              </a:lnSpc>
              <a:spcBef>
                <a:spcPts val="0"/>
              </a:spcBef>
              <a:spcAft>
                <a:spcPts val="0"/>
              </a:spcAft>
              <a:buClr>
                <a:schemeClr val="dk1"/>
              </a:buClr>
              <a:buSzPts val="1100"/>
              <a:buFont typeface="Arial"/>
              <a:buAutoNum type="arabicPeriod"/>
            </a:pPr>
            <a:r>
              <a:rPr lang="en-US" sz="1050" dirty="0" smtClean="0">
                <a:latin typeface="Roboto"/>
                <a:ea typeface="Roboto"/>
                <a:cs typeface="Roboto"/>
                <a:sym typeface="Roboto"/>
              </a:rPr>
              <a:t>Facebook Retargeting Ad – This campaign had the second most visitors reach the purchase page.  It appears that customers are more likely to make a purchase when the campaign targets or reaches out to them.  It was not as common for customers to make a purchase after the first touch. </a:t>
            </a:r>
          </a:p>
          <a:p>
            <a:pPr marL="228600" lvl="0" indent="-228600" rtl="0">
              <a:lnSpc>
                <a:spcPct val="115000"/>
              </a:lnSpc>
              <a:spcBef>
                <a:spcPts val="0"/>
              </a:spcBef>
              <a:spcAft>
                <a:spcPts val="0"/>
              </a:spcAft>
              <a:buClr>
                <a:schemeClr val="dk1"/>
              </a:buClr>
              <a:buSzPts val="1100"/>
              <a:buFont typeface="Arial"/>
              <a:buAutoNum type="arabicPeriod"/>
            </a:pPr>
            <a:r>
              <a:rPr lang="en-US" sz="1050" dirty="0" err="1" smtClean="0">
                <a:latin typeface="Roboto"/>
                <a:ea typeface="Roboto"/>
                <a:cs typeface="Roboto"/>
                <a:sym typeface="Roboto"/>
              </a:rPr>
              <a:t>Buzzfeed</a:t>
            </a:r>
            <a:r>
              <a:rPr lang="en-US" sz="1050" dirty="0" smtClean="0">
                <a:latin typeface="Roboto"/>
                <a:ea typeface="Roboto"/>
                <a:cs typeface="Roboto"/>
                <a:sym typeface="Roboto"/>
              </a:rPr>
              <a:t> Ten Crazy Cool T-Shirt Facts article – This campaign had above average touch points but did not result in many customers reaching the purchase page.  As with other campaigns that have both first and last touch points, there is the opportunity to retarget these customers. </a:t>
            </a:r>
            <a:endParaRPr lang="en-US" sz="1050"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a:buAutoNum type="arabicPeriod"/>
            </a:pPr>
            <a:endParaRPr lang="en-US" sz="1050" dirty="0" smtClean="0">
              <a:latin typeface="Roboto"/>
              <a:ea typeface="Roboto"/>
              <a:cs typeface="Roboto"/>
              <a:sym typeface="Roboto"/>
            </a:endParaRPr>
          </a:p>
          <a:p>
            <a:pPr lvl="0" rtl="0">
              <a:lnSpc>
                <a:spcPct val="115000"/>
              </a:lnSpc>
              <a:spcBef>
                <a:spcPts val="0"/>
              </a:spcBef>
              <a:spcAft>
                <a:spcPts val="0"/>
              </a:spcAft>
              <a:buClr>
                <a:schemeClr val="dk1"/>
              </a:buClr>
              <a:buSzPts val="1100"/>
            </a:pPr>
            <a:r>
              <a:rPr lang="en-US" sz="1050" dirty="0" smtClean="0">
                <a:latin typeface="Roboto"/>
                <a:ea typeface="Roboto"/>
                <a:cs typeface="Roboto"/>
                <a:sym typeface="Roboto"/>
              </a:rPr>
              <a:t>* These are listed in no particular order.  The strategy to combine all of these campaigns together would result in the most number of touch points and the highest number of visitors to reach the purchase page.</a:t>
            </a:r>
          </a:p>
          <a:p>
            <a:pPr marL="228600" lvl="0" indent="-228600" rtl="0">
              <a:lnSpc>
                <a:spcPct val="115000"/>
              </a:lnSpc>
              <a:spcBef>
                <a:spcPts val="0"/>
              </a:spcBef>
              <a:spcAft>
                <a:spcPts val="0"/>
              </a:spcAft>
              <a:buClr>
                <a:schemeClr val="dk1"/>
              </a:buClr>
              <a:buSzPts val="1100"/>
              <a:buFont typeface="Arial"/>
              <a:buAutoNum type="arabicPeriod"/>
            </a:pPr>
            <a:endParaRPr sz="1050" dirty="0">
              <a:latin typeface="Roboto"/>
              <a:ea typeface="Roboto"/>
              <a:cs typeface="Roboto"/>
              <a:sym typeface="Roboto"/>
            </a:endParaRPr>
          </a:p>
        </p:txBody>
      </p:sp>
    </p:spTree>
    <p:extLst>
      <p:ext uri="{BB962C8B-B14F-4D97-AF65-F5344CB8AC3E}">
        <p14:creationId xmlns:p14="http://schemas.microsoft.com/office/powerpoint/2010/main" val="1207909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smtClean="0">
                <a:solidFill>
                  <a:srgbClr val="222222"/>
                </a:solidFill>
                <a:highlight>
                  <a:srgbClr val="FFFFFF"/>
                </a:highlight>
                <a:latin typeface="Roboto"/>
                <a:ea typeface="Roboto"/>
                <a:cs typeface="Roboto"/>
                <a:sym typeface="Roboto"/>
              </a:rPr>
              <a:t>Get</a:t>
            </a:r>
            <a:r>
              <a:rPr lang="en-US" sz="2400" dirty="0" smtClean="0">
                <a:solidFill>
                  <a:srgbClr val="222222"/>
                </a:solidFill>
                <a:highlight>
                  <a:srgbClr val="FFFFFF"/>
                </a:highlight>
                <a:latin typeface="Roboto"/>
                <a:ea typeface="Roboto"/>
                <a:cs typeface="Roboto"/>
                <a:sym typeface="Roboto"/>
              </a:rPr>
              <a:t>t</a:t>
            </a:r>
            <a:r>
              <a:rPr lang="en" sz="2400" dirty="0" smtClean="0">
                <a:solidFill>
                  <a:srgbClr val="222222"/>
                </a:solidFill>
                <a:highlight>
                  <a:srgbClr val="FFFFFF"/>
                </a:highlight>
                <a:latin typeface="Roboto"/>
                <a:ea typeface="Roboto"/>
                <a:cs typeface="Roboto"/>
                <a:sym typeface="Roboto"/>
              </a:rPr>
              <a:t>ing to Know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 sz="4800" dirty="0" smtClean="0">
                <a:solidFill>
                  <a:schemeClr val="lt1"/>
                </a:solidFill>
                <a:latin typeface="Roboto Black"/>
                <a:ea typeface="Roboto Black"/>
                <a:cs typeface="Roboto Black"/>
                <a:sym typeface="Roboto Black"/>
              </a:rPr>
              <a:t>Getting to Know 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1.1 Campaigns</a:t>
            </a:r>
            <a:endParaRPr sz="2400" b="1" dirty="0">
              <a:solidFill>
                <a:srgbClr val="295269"/>
              </a:solidFill>
              <a:latin typeface="Roboto"/>
              <a:ea typeface="Roboto"/>
              <a:cs typeface="Roboto"/>
              <a:sym typeface="Roboto"/>
            </a:endParaRPr>
          </a:p>
        </p:txBody>
      </p:sp>
      <p:sp>
        <p:nvSpPr>
          <p:cNvPr id="316" name="Shape 316"/>
          <p:cNvSpPr txBox="1"/>
          <p:nvPr/>
        </p:nvSpPr>
        <p:spPr>
          <a:xfrm>
            <a:off x="612102" y="982380"/>
            <a:ext cx="4307628" cy="83354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has 8 different campaigns.  The campaign identifies the specific ad or email that is sent to their customers.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6" name="Shape 332"/>
          <p:cNvGraphicFramePr/>
          <p:nvPr>
            <p:extLst>
              <p:ext uri="{D42A27DB-BD31-4B8C-83A1-F6EECF244321}">
                <p14:modId xmlns:p14="http://schemas.microsoft.com/office/powerpoint/2010/main" val="3281166675"/>
              </p:ext>
            </p:extLst>
          </p:nvPr>
        </p:nvGraphicFramePr>
        <p:xfrm>
          <a:off x="6104587" y="837600"/>
          <a:ext cx="1925390" cy="4029699"/>
        </p:xfrm>
        <a:graphic>
          <a:graphicData uri="http://schemas.openxmlformats.org/drawingml/2006/table">
            <a:tbl>
              <a:tblPr>
                <a:noFill/>
                <a:tableStyleId>{8628B589-4659-4227-9C68-565DD4A46BFE}</a:tableStyleId>
              </a:tblPr>
              <a:tblGrid>
                <a:gridCol w="1925390"/>
              </a:tblGrid>
              <a:tr h="436483">
                <a:tc>
                  <a:txBody>
                    <a:bodyPr/>
                    <a:lstStyle/>
                    <a:p>
                      <a:pPr marL="0" lvl="0" indent="0" rtl="0">
                        <a:spcBef>
                          <a:spcPts val="0"/>
                        </a:spcBef>
                        <a:spcAft>
                          <a:spcPts val="0"/>
                        </a:spcAft>
                        <a:buNone/>
                      </a:pPr>
                      <a:r>
                        <a:rPr lang="en" sz="1600" b="1" dirty="0" smtClean="0">
                          <a:solidFill>
                            <a:srgbClr val="FFFFFF"/>
                          </a:solidFill>
                        </a:rPr>
                        <a:t>Campaigns</a:t>
                      </a:r>
                      <a:endParaRPr sz="16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getting-to-know-cool-</a:t>
                      </a:r>
                      <a:r>
                        <a:rPr lang="en-US" sz="800" b="0" i="0" u="none" strike="noStrike" cap="none" dirty="0" err="1" smtClean="0">
                          <a:solidFill>
                            <a:srgbClr val="000000"/>
                          </a:solidFill>
                          <a:effectLst/>
                          <a:latin typeface="Arial"/>
                          <a:ea typeface="Arial"/>
                          <a:cs typeface="Arial"/>
                          <a:sym typeface="Arial"/>
                        </a:rPr>
                        <a:t>tshirts</a:t>
                      </a:r>
                      <a:endParaRPr sz="800" dirty="0"/>
                    </a:p>
                  </a:txBody>
                  <a:tcPr marL="91425" marR="91425" marT="91425" marB="91425">
                    <a:lnT w="9525" cap="flat" cmpd="sng">
                      <a:solidFill>
                        <a:srgbClr val="9E9E9E"/>
                      </a:solidFill>
                      <a:prstDash val="solid"/>
                      <a:round/>
                      <a:headEnd type="none" w="sm" len="sm"/>
                      <a:tailEnd type="none" w="sm" len="sm"/>
                    </a:lnT>
                  </a:tcPr>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weekly-newsletter</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ten-crazy-cool-</a:t>
                      </a:r>
                      <a:r>
                        <a:rPr lang="en-US" sz="800" b="0" i="0" u="none" strike="noStrike" cap="none" dirty="0" err="1" smtClean="0">
                          <a:solidFill>
                            <a:srgbClr val="000000"/>
                          </a:solidFill>
                          <a:effectLst/>
                          <a:latin typeface="Arial"/>
                          <a:ea typeface="Arial"/>
                          <a:cs typeface="Arial"/>
                          <a:sym typeface="Arial"/>
                        </a:rPr>
                        <a:t>tshirts</a:t>
                      </a:r>
                      <a:r>
                        <a:rPr lang="en-US" sz="800" b="0" i="0" u="none" strike="noStrike" cap="none" dirty="0" smtClean="0">
                          <a:solidFill>
                            <a:srgbClr val="000000"/>
                          </a:solidFill>
                          <a:effectLst/>
                          <a:latin typeface="Arial"/>
                          <a:ea typeface="Arial"/>
                          <a:cs typeface="Arial"/>
                          <a:sym typeface="Arial"/>
                        </a:rPr>
                        <a:t>-facts</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err="1" smtClean="0">
                          <a:solidFill>
                            <a:srgbClr val="000000"/>
                          </a:solidFill>
                          <a:effectLst/>
                          <a:latin typeface="Arial"/>
                          <a:ea typeface="Arial"/>
                          <a:cs typeface="Arial"/>
                          <a:sym typeface="Arial"/>
                        </a:rPr>
                        <a:t>retargetting</a:t>
                      </a:r>
                      <a:r>
                        <a:rPr lang="en-US" sz="800" b="0" i="0" u="none" strike="noStrike" cap="none" dirty="0" smtClean="0">
                          <a:solidFill>
                            <a:srgbClr val="000000"/>
                          </a:solidFill>
                          <a:effectLst/>
                          <a:latin typeface="Arial"/>
                          <a:ea typeface="Arial"/>
                          <a:cs typeface="Arial"/>
                          <a:sym typeface="Arial"/>
                        </a:rPr>
                        <a:t>-campaign</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err="1" smtClean="0">
                          <a:solidFill>
                            <a:srgbClr val="000000"/>
                          </a:solidFill>
                          <a:effectLst/>
                          <a:latin typeface="Arial"/>
                          <a:ea typeface="Arial"/>
                          <a:cs typeface="Arial"/>
                          <a:sym typeface="Arial"/>
                        </a:rPr>
                        <a:t>retargetting</a:t>
                      </a:r>
                      <a:r>
                        <a:rPr lang="en-US" sz="800" b="0" i="0" u="none" strike="noStrike" cap="none" dirty="0" smtClean="0">
                          <a:solidFill>
                            <a:srgbClr val="000000"/>
                          </a:solidFill>
                          <a:effectLst/>
                          <a:latin typeface="Arial"/>
                          <a:ea typeface="Arial"/>
                          <a:cs typeface="Arial"/>
                          <a:sym typeface="Arial"/>
                        </a:rPr>
                        <a:t>-ad</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interview-with-cool-</a:t>
                      </a:r>
                      <a:r>
                        <a:rPr lang="en-US" sz="800" b="0" i="0" u="none" strike="noStrike" cap="none" dirty="0" err="1" smtClean="0">
                          <a:solidFill>
                            <a:srgbClr val="000000"/>
                          </a:solidFill>
                          <a:effectLst/>
                          <a:latin typeface="Arial"/>
                          <a:ea typeface="Arial"/>
                          <a:cs typeface="Arial"/>
                          <a:sym typeface="Arial"/>
                        </a:rPr>
                        <a:t>tshirts</a:t>
                      </a:r>
                      <a:r>
                        <a:rPr lang="en-US" sz="800" b="0" i="0" u="none" strike="noStrike" cap="none" dirty="0" smtClean="0">
                          <a:solidFill>
                            <a:srgbClr val="000000"/>
                          </a:solidFill>
                          <a:effectLst/>
                          <a:latin typeface="Arial"/>
                          <a:ea typeface="Arial"/>
                          <a:cs typeface="Arial"/>
                          <a:sym typeface="Arial"/>
                        </a:rPr>
                        <a:t>-founder</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paid-search</a:t>
                      </a:r>
                      <a:endParaRPr sz="800" dirty="0"/>
                    </a:p>
                  </a:txBody>
                  <a:tcPr marL="91425" marR="91425" marT="91425" marB="91425"/>
                </a:tc>
              </a:tr>
              <a:tr h="449152">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cool-</a:t>
                      </a:r>
                      <a:r>
                        <a:rPr lang="en-US" sz="800" b="0" i="0" u="none" strike="noStrike" cap="none" dirty="0" err="1" smtClean="0">
                          <a:solidFill>
                            <a:srgbClr val="000000"/>
                          </a:solidFill>
                          <a:effectLst/>
                          <a:latin typeface="Arial"/>
                          <a:ea typeface="Arial"/>
                          <a:cs typeface="Arial"/>
                          <a:sym typeface="Arial"/>
                        </a:rPr>
                        <a:t>tshirts</a:t>
                      </a:r>
                      <a:r>
                        <a:rPr lang="en-US" sz="800" b="0" i="0" u="none" strike="noStrike" cap="none" dirty="0" smtClean="0">
                          <a:solidFill>
                            <a:srgbClr val="000000"/>
                          </a:solidFill>
                          <a:effectLst/>
                          <a:latin typeface="Arial"/>
                          <a:ea typeface="Arial"/>
                          <a:cs typeface="Arial"/>
                          <a:sym typeface="Arial"/>
                        </a:rPr>
                        <a:t>-search</a:t>
                      </a:r>
                      <a:endParaRPr sz="800" dirty="0"/>
                    </a:p>
                  </a:txBody>
                  <a:tcPr marL="91425" marR="91425" marT="91425" marB="91425"/>
                </a:tc>
              </a:tr>
            </a:tbl>
          </a:graphicData>
        </a:graphic>
      </p:graphicFrame>
      <p:sp>
        <p:nvSpPr>
          <p:cNvPr id="11" name="Shape 323"/>
          <p:cNvSpPr txBox="1"/>
          <p:nvPr/>
        </p:nvSpPr>
        <p:spPr>
          <a:xfrm>
            <a:off x="612100" y="2537136"/>
            <a:ext cx="4307629" cy="1526149"/>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smtClean="0">
                <a:latin typeface="Courier New"/>
                <a:ea typeface="Courier New"/>
                <a:cs typeface="Courier New"/>
                <a:sym typeface="Courier New"/>
              </a:rPr>
              <a:t>--How many campaigns--</a:t>
            </a:r>
          </a:p>
          <a:p>
            <a:pPr lvl="0"/>
            <a:r>
              <a:rPr lang="en-US" sz="900" dirty="0" smtClean="0">
                <a:latin typeface="Courier New"/>
                <a:ea typeface="Courier New"/>
                <a:cs typeface="Courier New"/>
                <a:sym typeface="Courier New"/>
              </a:rPr>
              <a:t>select </a:t>
            </a:r>
            <a:r>
              <a:rPr lang="en-US" sz="900" dirty="0">
                <a:latin typeface="Courier New"/>
                <a:ea typeface="Courier New"/>
                <a:cs typeface="Courier New"/>
                <a:sym typeface="Courier New"/>
              </a:rPr>
              <a:t>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smtClean="0">
                <a:latin typeface="Courier New"/>
                <a:ea typeface="Courier New"/>
                <a:cs typeface="Courier New"/>
                <a:sym typeface="Courier New"/>
              </a:rPr>
              <a:t>;</a:t>
            </a:r>
          </a:p>
          <a:p>
            <a:pPr lvl="0"/>
            <a:endParaRPr lang="en-US" sz="900" dirty="0">
              <a:latin typeface="Courier New"/>
              <a:ea typeface="Courier New"/>
              <a:cs typeface="Courier New"/>
              <a:sym typeface="Courier New"/>
            </a:endParaRPr>
          </a:p>
          <a:p>
            <a:pPr lvl="0"/>
            <a:r>
              <a:rPr lang="en-US" sz="900" dirty="0" smtClean="0">
                <a:latin typeface="Courier New"/>
                <a:ea typeface="Courier New"/>
                <a:cs typeface="Courier New"/>
                <a:sym typeface="Courier New"/>
              </a:rPr>
              <a:t>--What are the campaigns—</a:t>
            </a:r>
          </a:p>
          <a:p>
            <a:pPr lvl="0"/>
            <a:r>
              <a:rPr lang="en-US" sz="900" dirty="0">
                <a:latin typeface="Courier New"/>
                <a:ea typeface="Courier New"/>
                <a:cs typeface="Courier New"/>
                <a:sym typeface="Courier New"/>
              </a:rPr>
              <a:t>select </a:t>
            </a:r>
            <a:r>
              <a:rPr lang="en-US" sz="900" dirty="0" smtClean="0">
                <a:latin typeface="Courier New"/>
                <a:ea typeface="Courier New"/>
                <a:cs typeface="Courier New"/>
                <a:sym typeface="Courier New"/>
              </a:rPr>
              <a:t>distinct </a:t>
            </a:r>
            <a:r>
              <a:rPr lang="en-US" sz="900" dirty="0" err="1" smtClean="0">
                <a:latin typeface="Courier New"/>
                <a:ea typeface="Courier New"/>
                <a:cs typeface="Courier New"/>
                <a:sym typeface="Courier New"/>
              </a:rPr>
              <a:t>utm_campaign</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endParaRPr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1.2 Sources</a:t>
            </a:r>
            <a:endParaRPr sz="2400" b="1" dirty="0">
              <a:solidFill>
                <a:srgbClr val="295269"/>
              </a:solidFill>
              <a:latin typeface="Roboto"/>
              <a:ea typeface="Roboto"/>
              <a:cs typeface="Roboto"/>
              <a:sym typeface="Roboto"/>
            </a:endParaRPr>
          </a:p>
        </p:txBody>
      </p:sp>
      <p:sp>
        <p:nvSpPr>
          <p:cNvPr id="316" name="Shape 316"/>
          <p:cNvSpPr txBox="1"/>
          <p:nvPr/>
        </p:nvSpPr>
        <p:spPr>
          <a:xfrm>
            <a:off x="612100" y="982380"/>
            <a:ext cx="4417100" cy="74338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smtClean="0">
                <a:latin typeface="Roboto"/>
                <a:ea typeface="Roboto"/>
                <a:cs typeface="Roboto"/>
                <a:sym typeface="Roboto"/>
              </a:rPr>
              <a:t>CoolTShirts.com has 6 different sources.  The source identifies which site sent the traffic to CoolTShirts.com. </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6" name="Shape 332"/>
          <p:cNvGraphicFramePr/>
          <p:nvPr>
            <p:extLst>
              <p:ext uri="{D42A27DB-BD31-4B8C-83A1-F6EECF244321}">
                <p14:modId xmlns:p14="http://schemas.microsoft.com/office/powerpoint/2010/main" val="3203171622"/>
              </p:ext>
            </p:extLst>
          </p:nvPr>
        </p:nvGraphicFramePr>
        <p:xfrm>
          <a:off x="6150781" y="973087"/>
          <a:ext cx="1701006" cy="3061140"/>
        </p:xfrm>
        <a:graphic>
          <a:graphicData uri="http://schemas.openxmlformats.org/drawingml/2006/table">
            <a:tbl>
              <a:tblPr>
                <a:noFill/>
                <a:tableStyleId>{8628B589-4659-4227-9C68-565DD4A46BFE}</a:tableStyleId>
              </a:tblPr>
              <a:tblGrid>
                <a:gridCol w="1701006"/>
              </a:tblGrid>
              <a:tr h="331050">
                <a:tc>
                  <a:txBody>
                    <a:bodyPr/>
                    <a:lstStyle/>
                    <a:p>
                      <a:pPr marL="0" lvl="0" indent="0" rtl="0">
                        <a:spcBef>
                          <a:spcPts val="0"/>
                        </a:spcBef>
                        <a:spcAft>
                          <a:spcPts val="0"/>
                        </a:spcAft>
                        <a:buNone/>
                      </a:pPr>
                      <a:r>
                        <a:rPr lang="en" sz="1600" b="1" dirty="0" smtClean="0">
                          <a:solidFill>
                            <a:srgbClr val="FFFFFF"/>
                          </a:solidFill>
                        </a:rPr>
                        <a:t>Sources</a:t>
                      </a:r>
                      <a:endParaRPr sz="16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r>
              <a:tr h="439075">
                <a:tc>
                  <a:txBody>
                    <a:bodyPr/>
                    <a:lstStyle/>
                    <a:p>
                      <a:pPr marL="0" lvl="0" indent="0" rtl="0">
                        <a:spcBef>
                          <a:spcPts val="0"/>
                        </a:spcBef>
                        <a:spcAft>
                          <a:spcPts val="0"/>
                        </a:spcAft>
                        <a:buNone/>
                      </a:pPr>
                      <a:r>
                        <a:rPr lang="en-US" sz="800" b="0" i="0" u="none" strike="noStrike" cap="none" dirty="0" err="1" smtClean="0">
                          <a:solidFill>
                            <a:srgbClr val="000000"/>
                          </a:solidFill>
                          <a:effectLst/>
                          <a:latin typeface="Arial"/>
                          <a:ea typeface="Arial"/>
                          <a:cs typeface="Arial"/>
                          <a:sym typeface="Arial"/>
                        </a:rPr>
                        <a:t>nytimes</a:t>
                      </a:r>
                      <a:endParaRPr sz="800" dirty="0"/>
                    </a:p>
                  </a:txBody>
                  <a:tcPr marL="91425" marR="91425" marT="91425" marB="91425">
                    <a:lnT w="9525" cap="flat" cmpd="sng" algn="ctr">
                      <a:solidFill>
                        <a:srgbClr val="9E9E9E"/>
                      </a:solidFill>
                      <a:prstDash val="solid"/>
                      <a:round/>
                      <a:headEnd type="none" w="sm" len="sm"/>
                      <a:tailEnd type="none" w="sm" len="sm"/>
                    </a:lnT>
                  </a:tcPr>
                </a:tc>
              </a:tr>
              <a:tr h="439075">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email</a:t>
                      </a:r>
                      <a:endParaRPr sz="800" dirty="0"/>
                    </a:p>
                  </a:txBody>
                  <a:tcPr marL="91425" marR="91425" marT="91425" marB="91425"/>
                </a:tc>
              </a:tr>
              <a:tr h="439075">
                <a:tc>
                  <a:txBody>
                    <a:bodyPr/>
                    <a:lstStyle/>
                    <a:p>
                      <a:pPr marL="0" lvl="0" indent="0" rtl="0">
                        <a:spcBef>
                          <a:spcPts val="0"/>
                        </a:spcBef>
                        <a:spcAft>
                          <a:spcPts val="0"/>
                        </a:spcAft>
                        <a:buNone/>
                      </a:pPr>
                      <a:r>
                        <a:rPr lang="en-US" sz="800" b="0" i="0" u="none" strike="noStrike" cap="none" dirty="0" err="1" smtClean="0">
                          <a:solidFill>
                            <a:srgbClr val="000000"/>
                          </a:solidFill>
                          <a:effectLst/>
                          <a:latin typeface="Arial"/>
                          <a:ea typeface="Arial"/>
                          <a:cs typeface="Arial"/>
                          <a:sym typeface="Arial"/>
                        </a:rPr>
                        <a:t>buzzfeed</a:t>
                      </a:r>
                      <a:endParaRPr sz="800" dirty="0"/>
                    </a:p>
                  </a:txBody>
                  <a:tcPr marL="91425" marR="91425" marT="91425" marB="91425"/>
                </a:tc>
              </a:tr>
              <a:tr h="439075">
                <a:tc>
                  <a:txBody>
                    <a:bodyPr/>
                    <a:lstStyle/>
                    <a:p>
                      <a:pPr marL="0" lvl="0" indent="0" rtl="0">
                        <a:spcBef>
                          <a:spcPts val="0"/>
                        </a:spcBef>
                        <a:spcAft>
                          <a:spcPts val="0"/>
                        </a:spcAft>
                        <a:buNone/>
                      </a:pPr>
                      <a:r>
                        <a:rPr lang="en-US" sz="800" b="0" i="0" u="none" strike="noStrike" cap="none" dirty="0" err="1" smtClean="0">
                          <a:solidFill>
                            <a:srgbClr val="000000"/>
                          </a:solidFill>
                          <a:effectLst/>
                          <a:latin typeface="Arial"/>
                          <a:ea typeface="Arial"/>
                          <a:cs typeface="Arial"/>
                          <a:sym typeface="Arial"/>
                        </a:rPr>
                        <a:t>facebook</a:t>
                      </a:r>
                      <a:endParaRPr sz="800" dirty="0"/>
                    </a:p>
                  </a:txBody>
                  <a:tcPr marL="91425" marR="91425" marT="91425" marB="91425"/>
                </a:tc>
              </a:tr>
              <a:tr h="439075">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medium</a:t>
                      </a:r>
                      <a:endParaRPr sz="800" dirty="0"/>
                    </a:p>
                  </a:txBody>
                  <a:tcPr marL="91425" marR="91425" marT="91425" marB="91425"/>
                </a:tc>
              </a:tr>
              <a:tr h="439075">
                <a:tc>
                  <a:txBody>
                    <a:bodyPr/>
                    <a:lstStyle/>
                    <a:p>
                      <a:pPr marL="0" lvl="0" indent="0" rtl="0">
                        <a:spcBef>
                          <a:spcPts val="0"/>
                        </a:spcBef>
                        <a:spcAft>
                          <a:spcPts val="0"/>
                        </a:spcAft>
                        <a:buNone/>
                      </a:pPr>
                      <a:r>
                        <a:rPr lang="en-US" sz="800" b="0" i="0" u="none" strike="noStrike" cap="none" dirty="0" smtClean="0">
                          <a:solidFill>
                            <a:srgbClr val="000000"/>
                          </a:solidFill>
                          <a:effectLst/>
                          <a:latin typeface="Arial"/>
                          <a:ea typeface="Arial"/>
                          <a:cs typeface="Arial"/>
                          <a:sym typeface="Arial"/>
                        </a:rPr>
                        <a:t>google</a:t>
                      </a:r>
                      <a:endParaRPr sz="800" dirty="0"/>
                    </a:p>
                  </a:txBody>
                  <a:tcPr marL="91425" marR="91425" marT="91425" marB="91425"/>
                </a:tc>
              </a:tr>
            </a:tbl>
          </a:graphicData>
        </a:graphic>
      </p:graphicFrame>
      <p:sp>
        <p:nvSpPr>
          <p:cNvPr id="5" name="Shape 323"/>
          <p:cNvSpPr txBox="1"/>
          <p:nvPr/>
        </p:nvSpPr>
        <p:spPr>
          <a:xfrm>
            <a:off x="612100" y="2537136"/>
            <a:ext cx="4307629" cy="1526149"/>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smtClean="0">
                <a:latin typeface="Courier New"/>
                <a:ea typeface="Courier New"/>
                <a:cs typeface="Courier New"/>
                <a:sym typeface="Courier New"/>
              </a:rPr>
              <a:t>--How many sources--</a:t>
            </a:r>
          </a:p>
          <a:p>
            <a:pPr lvl="0"/>
            <a:r>
              <a:rPr lang="en-US" sz="900" dirty="0" smtClean="0">
                <a:latin typeface="Courier New"/>
                <a:ea typeface="Courier New"/>
                <a:cs typeface="Courier New"/>
                <a:sym typeface="Courier New"/>
              </a:rPr>
              <a:t>select </a:t>
            </a:r>
            <a:r>
              <a:rPr lang="en-US" sz="900" dirty="0">
                <a:latin typeface="Courier New"/>
                <a:ea typeface="Courier New"/>
                <a:cs typeface="Courier New"/>
                <a:sym typeface="Courier New"/>
              </a:rPr>
              <a:t>count(distinct </a:t>
            </a:r>
            <a:r>
              <a:rPr lang="en-US" sz="900" dirty="0" err="1" smtClean="0">
                <a:latin typeface="Courier New"/>
                <a:ea typeface="Courier New"/>
                <a:cs typeface="Courier New"/>
                <a:sym typeface="Courier New"/>
              </a:rPr>
              <a:t>utm_source</a:t>
            </a:r>
            <a:r>
              <a:rPr lang="en-US" sz="900" dirty="0" smtClean="0">
                <a:latin typeface="Courier New"/>
                <a:ea typeface="Courier New"/>
                <a:cs typeface="Courier New"/>
                <a:sym typeface="Courier New"/>
              </a:rPr>
              <a:t>)</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smtClean="0">
                <a:latin typeface="Courier New"/>
                <a:ea typeface="Courier New"/>
                <a:cs typeface="Courier New"/>
                <a:sym typeface="Courier New"/>
              </a:rPr>
              <a:t>;</a:t>
            </a:r>
          </a:p>
          <a:p>
            <a:pPr lvl="0"/>
            <a:endParaRPr lang="en-US" sz="900" dirty="0">
              <a:latin typeface="Courier New"/>
              <a:ea typeface="Courier New"/>
              <a:cs typeface="Courier New"/>
              <a:sym typeface="Courier New"/>
            </a:endParaRPr>
          </a:p>
          <a:p>
            <a:r>
              <a:rPr lang="en-US" sz="900" dirty="0">
                <a:latin typeface="Courier New"/>
                <a:ea typeface="Courier New"/>
                <a:cs typeface="Courier New"/>
                <a:sym typeface="Courier New"/>
              </a:rPr>
              <a:t>--What are the </a:t>
            </a:r>
            <a:r>
              <a:rPr lang="en-US" sz="900" dirty="0" smtClean="0">
                <a:latin typeface="Courier New"/>
                <a:ea typeface="Courier New"/>
                <a:cs typeface="Courier New"/>
                <a:sym typeface="Courier New"/>
              </a:rPr>
              <a:t>sources-</a:t>
            </a:r>
            <a:r>
              <a:rPr lang="en-US" sz="900" dirty="0">
                <a:latin typeface="Courier New"/>
                <a:ea typeface="Courier New"/>
                <a:cs typeface="Courier New"/>
                <a:sym typeface="Courier New"/>
              </a:rPr>
              <a:t>-</a:t>
            </a:r>
          </a:p>
          <a:p>
            <a:pPr lvl="0"/>
            <a:r>
              <a:rPr lang="en-US" sz="900" dirty="0">
                <a:latin typeface="Courier New"/>
                <a:ea typeface="Courier New"/>
                <a:cs typeface="Courier New"/>
                <a:sym typeface="Courier New"/>
              </a:rPr>
              <a:t>select </a:t>
            </a:r>
            <a:r>
              <a:rPr lang="en-US" sz="900" dirty="0" smtClean="0">
                <a:latin typeface="Courier New"/>
                <a:ea typeface="Courier New"/>
                <a:cs typeface="Courier New"/>
                <a:sym typeface="Courier New"/>
              </a:rPr>
              <a:t>distinct </a:t>
            </a:r>
            <a:r>
              <a:rPr lang="en-US" sz="900" dirty="0" err="1" smtClean="0">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98156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5"/>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1.3 Pages</a:t>
            </a:r>
            <a:endParaRPr sz="2400" b="1" dirty="0">
              <a:solidFill>
                <a:srgbClr val="295269"/>
              </a:solidFill>
              <a:latin typeface="Roboto"/>
              <a:ea typeface="Roboto"/>
              <a:cs typeface="Roboto"/>
              <a:sym typeface="Roboto"/>
            </a:endParaRPr>
          </a:p>
        </p:txBody>
      </p:sp>
      <p:sp>
        <p:nvSpPr>
          <p:cNvPr id="5" name="Shape 316"/>
          <p:cNvSpPr txBox="1"/>
          <p:nvPr/>
        </p:nvSpPr>
        <p:spPr>
          <a:xfrm>
            <a:off x="612100" y="982380"/>
            <a:ext cx="4307628" cy="4922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smtClean="0">
                <a:latin typeface="Roboto"/>
                <a:ea typeface="Roboto"/>
                <a:cs typeface="Roboto"/>
                <a:sym typeface="Roboto"/>
              </a:rPr>
              <a:t>CoolTShirts.com has 4 pages.</a:t>
            </a:r>
            <a:endParaRPr sz="1200" dirty="0">
              <a:latin typeface="Roboto"/>
              <a:ea typeface="Roboto"/>
              <a:cs typeface="Roboto"/>
              <a:sym typeface="Roboto"/>
            </a:endParaRPr>
          </a:p>
        </p:txBody>
      </p:sp>
      <p:graphicFrame>
        <p:nvGraphicFramePr>
          <p:cNvPr id="7" name="Shape 332"/>
          <p:cNvGraphicFramePr/>
          <p:nvPr>
            <p:extLst>
              <p:ext uri="{D42A27DB-BD31-4B8C-83A1-F6EECF244321}">
                <p14:modId xmlns:p14="http://schemas.microsoft.com/office/powerpoint/2010/main" val="3398457572"/>
              </p:ext>
            </p:extLst>
          </p:nvPr>
        </p:nvGraphicFramePr>
        <p:xfrm>
          <a:off x="6009113" y="854065"/>
          <a:ext cx="1701006" cy="2182990"/>
        </p:xfrm>
        <a:graphic>
          <a:graphicData uri="http://schemas.openxmlformats.org/drawingml/2006/table">
            <a:tbl>
              <a:tblPr>
                <a:noFill/>
                <a:tableStyleId>{8628B589-4659-4227-9C68-565DD4A46BFE}</a:tableStyleId>
              </a:tblPr>
              <a:tblGrid>
                <a:gridCol w="1701006"/>
              </a:tblGrid>
              <a:tr h="331050">
                <a:tc>
                  <a:txBody>
                    <a:bodyPr/>
                    <a:lstStyle/>
                    <a:p>
                      <a:pPr marL="0" lvl="0" indent="0" rtl="0">
                        <a:spcBef>
                          <a:spcPts val="0"/>
                        </a:spcBef>
                        <a:spcAft>
                          <a:spcPts val="0"/>
                        </a:spcAft>
                        <a:buNone/>
                      </a:pPr>
                      <a:r>
                        <a:rPr lang="en" sz="1600" b="1" dirty="0" smtClean="0">
                          <a:solidFill>
                            <a:srgbClr val="FFFFFF"/>
                          </a:solidFill>
                        </a:rPr>
                        <a:t>Pages</a:t>
                      </a:r>
                      <a:endParaRPr sz="16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r>
              <a:tr h="439075">
                <a:tc>
                  <a:txBody>
                    <a:bodyPr/>
                    <a:lstStyle/>
                    <a:p>
                      <a:pPr marL="0" lvl="0" indent="0" rtl="0">
                        <a:spcBef>
                          <a:spcPts val="0"/>
                        </a:spcBef>
                        <a:spcAft>
                          <a:spcPts val="0"/>
                        </a:spcAft>
                        <a:buNone/>
                      </a:pPr>
                      <a:r>
                        <a:rPr lang="en-US" sz="800" dirty="0" smtClean="0"/>
                        <a:t>1 - </a:t>
                      </a:r>
                      <a:r>
                        <a:rPr lang="en-US" sz="800" dirty="0" err="1" smtClean="0"/>
                        <a:t>landing_page</a:t>
                      </a:r>
                      <a:endParaRPr lang="en-US" sz="800" dirty="0" smtClean="0"/>
                    </a:p>
                  </a:txBody>
                  <a:tcPr marL="91425" marR="91425" marT="91425" marB="91425">
                    <a:lnT w="9525" cap="flat" cmpd="sng" algn="ctr">
                      <a:solidFill>
                        <a:srgbClr val="9E9E9E"/>
                      </a:solidFill>
                      <a:prstDash val="solid"/>
                      <a:round/>
                      <a:headEnd type="none" w="sm" len="sm"/>
                      <a:tailEnd type="none" w="sm" len="sm"/>
                    </a:lnT>
                  </a:tcPr>
                </a:tc>
              </a:tr>
              <a:tr h="439075">
                <a:tc>
                  <a:txBody>
                    <a:bodyPr/>
                    <a:lstStyle/>
                    <a:p>
                      <a:pPr marL="0" lvl="0" indent="0" rtl="0">
                        <a:spcBef>
                          <a:spcPts val="0"/>
                        </a:spcBef>
                        <a:spcAft>
                          <a:spcPts val="0"/>
                        </a:spcAft>
                        <a:buNone/>
                      </a:pPr>
                      <a:r>
                        <a:rPr lang="en-US" sz="800" dirty="0" smtClean="0"/>
                        <a:t>2 – </a:t>
                      </a:r>
                      <a:r>
                        <a:rPr lang="en-US" sz="800" dirty="0" err="1" smtClean="0"/>
                        <a:t>shopping_cart</a:t>
                      </a:r>
                      <a:endParaRPr lang="en-US" sz="800" dirty="0"/>
                    </a:p>
                  </a:txBody>
                  <a:tcPr marL="91425" marR="91425" marT="91425" marB="91425"/>
                </a:tc>
              </a:tr>
              <a:tr h="439075">
                <a:tc>
                  <a:txBody>
                    <a:bodyPr/>
                    <a:lstStyle/>
                    <a:p>
                      <a:pPr marL="0" lvl="0" indent="0" rtl="0">
                        <a:spcBef>
                          <a:spcPts val="0"/>
                        </a:spcBef>
                        <a:spcAft>
                          <a:spcPts val="0"/>
                        </a:spcAft>
                        <a:buNone/>
                      </a:pPr>
                      <a:r>
                        <a:rPr lang="en-US" sz="800" dirty="0" smtClean="0"/>
                        <a:t>3 - checkout</a:t>
                      </a:r>
                      <a:endParaRPr lang="en-US" sz="800" dirty="0"/>
                    </a:p>
                  </a:txBody>
                  <a:tcPr marL="91425" marR="91425" marT="91425" marB="91425"/>
                </a:tc>
              </a:tr>
              <a:tr h="439075">
                <a:tc>
                  <a:txBody>
                    <a:bodyPr/>
                    <a:lstStyle/>
                    <a:p>
                      <a:pPr marL="0" lvl="0" indent="0" rtl="0">
                        <a:spcBef>
                          <a:spcPts val="0"/>
                        </a:spcBef>
                        <a:spcAft>
                          <a:spcPts val="0"/>
                        </a:spcAft>
                        <a:buNone/>
                      </a:pPr>
                      <a:r>
                        <a:rPr lang="en-US" sz="800" dirty="0" smtClean="0"/>
                        <a:t>4 - purchase</a:t>
                      </a:r>
                      <a:endParaRPr lang="en-US" sz="800" dirty="0"/>
                    </a:p>
                  </a:txBody>
                  <a:tcPr marL="91425" marR="91425" marT="91425" marB="91425"/>
                </a:tc>
              </a:tr>
            </a:tbl>
          </a:graphicData>
        </a:graphic>
      </p:graphicFrame>
      <p:sp>
        <p:nvSpPr>
          <p:cNvPr id="8" name="Shape 323"/>
          <p:cNvSpPr txBox="1"/>
          <p:nvPr/>
        </p:nvSpPr>
        <p:spPr>
          <a:xfrm>
            <a:off x="612099" y="1774061"/>
            <a:ext cx="4307629" cy="1526149"/>
          </a:xfrm>
          <a:prstGeom prst="rect">
            <a:avLst/>
          </a:prstGeom>
          <a:solidFill>
            <a:srgbClr val="D9D9D9"/>
          </a:solidFill>
          <a:ln>
            <a:noFill/>
          </a:ln>
        </p:spPr>
        <p:txBody>
          <a:bodyPr spcFirstLastPara="1" wrap="square" lIns="91425" tIns="91425" rIns="91425" bIns="91425" anchor="t" anchorCtr="0">
            <a:noAutofit/>
          </a:bodyPr>
          <a:lstStyle/>
          <a:p>
            <a:pPr lvl="0"/>
            <a:r>
              <a:rPr lang="en-US" sz="900" dirty="0" smtClean="0">
                <a:latin typeface="Courier New"/>
                <a:ea typeface="Courier New"/>
                <a:cs typeface="Courier New"/>
                <a:sym typeface="Courier New"/>
              </a:rPr>
              <a:t>--How many pages--</a:t>
            </a:r>
          </a:p>
          <a:p>
            <a:pPr lvl="0"/>
            <a:r>
              <a:rPr lang="en-US" sz="900" dirty="0" smtClean="0">
                <a:latin typeface="Courier New"/>
                <a:ea typeface="Courier New"/>
                <a:cs typeface="Courier New"/>
                <a:sym typeface="Courier New"/>
              </a:rPr>
              <a:t>select </a:t>
            </a:r>
            <a:r>
              <a:rPr lang="en-US" sz="900" dirty="0">
                <a:latin typeface="Courier New"/>
                <a:ea typeface="Courier New"/>
                <a:cs typeface="Courier New"/>
                <a:sym typeface="Courier New"/>
              </a:rPr>
              <a:t>count(distinct </a:t>
            </a:r>
            <a:r>
              <a:rPr lang="en-US" sz="900" dirty="0" err="1" smtClean="0">
                <a:latin typeface="Courier New"/>
                <a:ea typeface="Courier New"/>
                <a:cs typeface="Courier New"/>
                <a:sym typeface="Courier New"/>
              </a:rPr>
              <a:t>page_name</a:t>
            </a:r>
            <a:r>
              <a:rPr lang="en-US" sz="900" dirty="0" smtClean="0">
                <a:latin typeface="Courier New"/>
                <a:ea typeface="Courier New"/>
                <a:cs typeface="Courier New"/>
                <a:sym typeface="Courier New"/>
              </a:rPr>
              <a:t>)</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smtClean="0">
                <a:latin typeface="Courier New"/>
                <a:ea typeface="Courier New"/>
                <a:cs typeface="Courier New"/>
                <a:sym typeface="Courier New"/>
              </a:rPr>
              <a:t>;</a:t>
            </a:r>
          </a:p>
          <a:p>
            <a:pPr lvl="0"/>
            <a:endParaRPr lang="en-US" sz="900" dirty="0">
              <a:latin typeface="Courier New"/>
              <a:ea typeface="Courier New"/>
              <a:cs typeface="Courier New"/>
              <a:sym typeface="Courier New"/>
            </a:endParaRPr>
          </a:p>
          <a:p>
            <a:r>
              <a:rPr lang="en-US" sz="900" dirty="0">
                <a:latin typeface="Courier New"/>
                <a:ea typeface="Courier New"/>
                <a:cs typeface="Courier New"/>
                <a:sym typeface="Courier New"/>
              </a:rPr>
              <a:t>--What are </a:t>
            </a:r>
            <a:r>
              <a:rPr lang="en-US" sz="900" dirty="0" smtClean="0">
                <a:latin typeface="Courier New"/>
                <a:ea typeface="Courier New"/>
                <a:cs typeface="Courier New"/>
                <a:sym typeface="Courier New"/>
              </a:rPr>
              <a:t>the pages—</a:t>
            </a:r>
          </a:p>
          <a:p>
            <a:pPr lvl="0"/>
            <a:r>
              <a:rPr lang="en-US" sz="900" dirty="0">
                <a:latin typeface="Courier New"/>
                <a:ea typeface="Courier New"/>
                <a:cs typeface="Courier New"/>
                <a:sym typeface="Courier New"/>
              </a:rPr>
              <a:t>select </a:t>
            </a:r>
            <a:r>
              <a:rPr lang="en-US" sz="900" dirty="0" smtClean="0">
                <a:latin typeface="Courier New"/>
                <a:ea typeface="Courier New"/>
                <a:cs typeface="Courier New"/>
                <a:sym typeface="Courier New"/>
              </a:rPr>
              <a:t>distinct </a:t>
            </a:r>
            <a:r>
              <a:rPr lang="en-US" sz="900" dirty="0" err="1" smtClean="0">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endParaRPr lang="en-US" sz="900" dirty="0">
              <a:latin typeface="Courier New"/>
              <a:ea typeface="Courier New"/>
              <a:cs typeface="Courier New"/>
              <a:sym typeface="Courier New"/>
            </a:endParaRPr>
          </a:p>
          <a:p>
            <a:pPr lvl="0"/>
            <a:endParaRPr sz="900" dirty="0">
              <a:latin typeface="Courier New"/>
              <a:ea typeface="Courier New"/>
              <a:cs typeface="Courier New"/>
              <a:sym typeface="Courier New"/>
            </a:endParaRPr>
          </a:p>
        </p:txBody>
      </p:sp>
    </p:spTree>
    <p:extLst>
      <p:ext uri="{BB962C8B-B14F-4D97-AF65-F5344CB8AC3E}">
        <p14:creationId xmlns:p14="http://schemas.microsoft.com/office/powerpoint/2010/main" val="443856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a:t>
            </a:r>
            <a:r>
              <a:rPr lang="en" sz="4800" dirty="0" smtClean="0">
                <a:solidFill>
                  <a:schemeClr val="lt1"/>
                </a:solidFill>
                <a:latin typeface="Roboto Black"/>
                <a:ea typeface="Roboto Black"/>
                <a:cs typeface="Roboto Black"/>
                <a:sym typeface="Roboto Black"/>
              </a:rPr>
              <a:t>. User Journey</a:t>
            </a:r>
            <a:endParaRPr dirty="0"/>
          </a:p>
        </p:txBody>
      </p:sp>
    </p:spTree>
    <p:extLst>
      <p:ext uri="{BB962C8B-B14F-4D97-AF65-F5344CB8AC3E}">
        <p14:creationId xmlns:p14="http://schemas.microsoft.com/office/powerpoint/2010/main" val="3414337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929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First Touch Analysis</a:t>
            </a:r>
            <a:endParaRPr sz="2400" b="1" dirty="0">
              <a:solidFill>
                <a:srgbClr val="295269"/>
              </a:solidFill>
              <a:latin typeface="Roboto"/>
              <a:ea typeface="Roboto"/>
              <a:cs typeface="Roboto"/>
              <a:sym typeface="Roboto"/>
            </a:endParaRPr>
          </a:p>
        </p:txBody>
      </p:sp>
      <p:sp>
        <p:nvSpPr>
          <p:cNvPr id="324" name="Shape 324"/>
          <p:cNvSpPr txBox="1"/>
          <p:nvPr/>
        </p:nvSpPr>
        <p:spPr>
          <a:xfrm>
            <a:off x="602978" y="846890"/>
            <a:ext cx="4233039" cy="4922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How many first touches is each campaign responsible for?</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525135355"/>
              </p:ext>
            </p:extLst>
          </p:nvPr>
        </p:nvGraphicFramePr>
        <p:xfrm>
          <a:off x="602978" y="1571225"/>
          <a:ext cx="4810259" cy="2104521"/>
        </p:xfrm>
        <a:graphic>
          <a:graphicData uri="http://schemas.openxmlformats.org/drawingml/2006/table">
            <a:tbl>
              <a:tblPr>
                <a:noFill/>
                <a:tableStyleId>{8628B589-4659-4227-9C68-565DD4A46BFE}</a:tableStyleId>
              </a:tblPr>
              <a:tblGrid>
                <a:gridCol w="3242328"/>
                <a:gridCol w="1567931"/>
              </a:tblGrid>
              <a:tr h="498757">
                <a:tc>
                  <a:txBody>
                    <a:bodyPr/>
                    <a:lstStyle/>
                    <a:p>
                      <a:pPr marL="0" lvl="0" indent="0" rtl="0">
                        <a:spcBef>
                          <a:spcPts val="0"/>
                        </a:spcBef>
                        <a:spcAft>
                          <a:spcPts val="0"/>
                        </a:spcAft>
                        <a:buNone/>
                      </a:pPr>
                      <a:r>
                        <a:rPr lang="en-US" sz="1000" b="1" dirty="0" smtClean="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smtClean="0">
                          <a:solidFill>
                            <a:srgbClr val="FFFFFF"/>
                          </a:solidFill>
                        </a:rPr>
                        <a:t>First Touch</a:t>
                      </a:r>
                      <a:endParaRPr sz="1000" b="1" dirty="0">
                        <a:solidFill>
                          <a:srgbClr val="FFFFFF"/>
                        </a:solidFill>
                      </a:endParaRPr>
                    </a:p>
                  </a:txBody>
                  <a:tcPr marL="91425" marR="91425" marT="91425" marB="91425">
                    <a:solidFill>
                      <a:srgbClr val="204056">
                        <a:alpha val="82490"/>
                      </a:srgbClr>
                    </a:solidFill>
                  </a:tcPr>
                </a:tc>
              </a:tr>
              <a:tr h="401441">
                <a:tc>
                  <a:txBody>
                    <a:bodyPr/>
                    <a:lstStyle/>
                    <a:p>
                      <a:pPr marL="0" lvl="0" indent="0" rtl="0">
                        <a:spcBef>
                          <a:spcPts val="0"/>
                        </a:spcBef>
                        <a:spcAft>
                          <a:spcPts val="0"/>
                        </a:spcAft>
                        <a:buNone/>
                      </a:pPr>
                      <a:r>
                        <a:rPr lang="en-US" sz="800" dirty="0" smtClean="0"/>
                        <a:t>Cool-</a:t>
                      </a:r>
                      <a:r>
                        <a:rPr lang="en-US" sz="800" dirty="0" err="1" smtClean="0"/>
                        <a:t>tshirts</a:t>
                      </a:r>
                      <a:r>
                        <a:rPr lang="en-US" sz="800" dirty="0" smtClean="0"/>
                        <a:t>-search</a:t>
                      </a:r>
                      <a:endParaRPr sz="800" dirty="0"/>
                    </a:p>
                  </a:txBody>
                  <a:tcPr marL="91425" marR="91425" marT="91425" marB="91425"/>
                </a:tc>
                <a:tc>
                  <a:txBody>
                    <a:bodyPr/>
                    <a:lstStyle/>
                    <a:p>
                      <a:pPr marL="0" lvl="0" indent="0" rtl="0">
                        <a:spcBef>
                          <a:spcPts val="0"/>
                        </a:spcBef>
                        <a:spcAft>
                          <a:spcPts val="0"/>
                        </a:spcAft>
                        <a:buNone/>
                      </a:pPr>
                      <a:r>
                        <a:rPr lang="en-US" sz="800" dirty="0" smtClean="0"/>
                        <a:t>169</a:t>
                      </a:r>
                      <a:endParaRPr sz="800" dirty="0"/>
                    </a:p>
                  </a:txBody>
                  <a:tcPr marL="91425" marR="91425" marT="91425" marB="91425"/>
                </a:tc>
              </a:tr>
              <a:tr h="401441">
                <a:tc>
                  <a:txBody>
                    <a:bodyPr/>
                    <a:lstStyle/>
                    <a:p>
                      <a:pPr marL="0" lvl="0" indent="0" rtl="0">
                        <a:spcBef>
                          <a:spcPts val="0"/>
                        </a:spcBef>
                        <a:spcAft>
                          <a:spcPts val="0"/>
                        </a:spcAft>
                        <a:buNone/>
                      </a:pPr>
                      <a:r>
                        <a:rPr lang="en-US" sz="800" dirty="0" smtClean="0"/>
                        <a:t>Getting-to-know-cool-</a:t>
                      </a:r>
                      <a:r>
                        <a:rPr lang="en-US" sz="800" dirty="0" err="1" smtClean="0"/>
                        <a:t>tshirts</a:t>
                      </a:r>
                      <a:endParaRPr sz="800" dirty="0"/>
                    </a:p>
                  </a:txBody>
                  <a:tcPr marL="91425" marR="91425" marT="91425" marB="91425"/>
                </a:tc>
                <a:tc>
                  <a:txBody>
                    <a:bodyPr/>
                    <a:lstStyle/>
                    <a:p>
                      <a:pPr marL="0" lvl="0" indent="0" rtl="0">
                        <a:spcBef>
                          <a:spcPts val="0"/>
                        </a:spcBef>
                        <a:spcAft>
                          <a:spcPts val="0"/>
                        </a:spcAft>
                        <a:buNone/>
                      </a:pPr>
                      <a:r>
                        <a:rPr lang="en-US" sz="800" dirty="0" smtClean="0"/>
                        <a:t>612</a:t>
                      </a:r>
                      <a:endParaRPr sz="800" dirty="0"/>
                    </a:p>
                  </a:txBody>
                  <a:tcPr marL="91425" marR="91425" marT="91425" marB="91425"/>
                </a:tc>
              </a:tr>
              <a:tr h="401441">
                <a:tc>
                  <a:txBody>
                    <a:bodyPr/>
                    <a:lstStyle/>
                    <a:p>
                      <a:pPr marL="0" lvl="0" indent="0" rtl="0">
                        <a:spcBef>
                          <a:spcPts val="0"/>
                        </a:spcBef>
                        <a:spcAft>
                          <a:spcPts val="0"/>
                        </a:spcAft>
                        <a:buNone/>
                      </a:pPr>
                      <a:r>
                        <a:rPr lang="en-US" sz="800" dirty="0" smtClean="0"/>
                        <a:t>Interview-with-cool-</a:t>
                      </a:r>
                      <a:r>
                        <a:rPr lang="en-US" sz="800" dirty="0" err="1" smtClean="0"/>
                        <a:t>tshirts</a:t>
                      </a:r>
                      <a:r>
                        <a:rPr lang="en-US" sz="800" dirty="0" smtClean="0"/>
                        <a:t>-founder</a:t>
                      </a:r>
                      <a:endParaRPr sz="800" dirty="0"/>
                    </a:p>
                  </a:txBody>
                  <a:tcPr marL="91425" marR="91425" marT="91425" marB="91425"/>
                </a:tc>
                <a:tc>
                  <a:txBody>
                    <a:bodyPr/>
                    <a:lstStyle/>
                    <a:p>
                      <a:pPr marL="0" lvl="0" indent="0" rtl="0">
                        <a:spcBef>
                          <a:spcPts val="0"/>
                        </a:spcBef>
                        <a:spcAft>
                          <a:spcPts val="0"/>
                        </a:spcAft>
                        <a:buNone/>
                      </a:pPr>
                      <a:r>
                        <a:rPr lang="en-US" sz="800" dirty="0" smtClean="0"/>
                        <a:t>622</a:t>
                      </a:r>
                      <a:endParaRPr sz="800" dirty="0"/>
                    </a:p>
                  </a:txBody>
                  <a:tcPr marL="91425" marR="91425" marT="91425" marB="91425"/>
                </a:tc>
              </a:tr>
              <a:tr h="401441">
                <a:tc>
                  <a:txBody>
                    <a:bodyPr/>
                    <a:lstStyle/>
                    <a:p>
                      <a:pPr marL="0" lvl="0" indent="0" rtl="0">
                        <a:spcBef>
                          <a:spcPts val="0"/>
                        </a:spcBef>
                        <a:spcAft>
                          <a:spcPts val="0"/>
                        </a:spcAft>
                        <a:buNone/>
                      </a:pPr>
                      <a:r>
                        <a:rPr lang="en-US" sz="800" dirty="0" smtClean="0"/>
                        <a:t>Ten-crazy-cool-</a:t>
                      </a:r>
                      <a:r>
                        <a:rPr lang="en-US" sz="800" dirty="0" err="1" smtClean="0"/>
                        <a:t>tshirts</a:t>
                      </a:r>
                      <a:r>
                        <a:rPr lang="en-US" sz="800" dirty="0" smtClean="0"/>
                        <a:t>-facts</a:t>
                      </a:r>
                      <a:endParaRPr sz="800" dirty="0"/>
                    </a:p>
                  </a:txBody>
                  <a:tcPr marL="91425" marR="91425" marT="91425" marB="91425"/>
                </a:tc>
                <a:tc>
                  <a:txBody>
                    <a:bodyPr/>
                    <a:lstStyle/>
                    <a:p>
                      <a:pPr marL="0" lvl="0" indent="0" rtl="0">
                        <a:spcBef>
                          <a:spcPts val="0"/>
                        </a:spcBef>
                        <a:spcAft>
                          <a:spcPts val="0"/>
                        </a:spcAft>
                        <a:buNone/>
                      </a:pPr>
                      <a:r>
                        <a:rPr lang="en-US" sz="800" dirty="0" smtClean="0"/>
                        <a:t>576</a:t>
                      </a:r>
                      <a:endParaRPr sz="800" dirty="0"/>
                    </a:p>
                  </a:txBody>
                  <a:tcPr marL="91425" marR="91425" marT="91425" marB="91425"/>
                </a:tc>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573" y="1201325"/>
            <a:ext cx="2590547" cy="347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2.2 Last Touch Analysis</a:t>
            </a:r>
            <a:endParaRPr sz="2400" b="1" dirty="0">
              <a:solidFill>
                <a:srgbClr val="295269"/>
              </a:solidFill>
              <a:latin typeface="Roboto"/>
              <a:ea typeface="Roboto"/>
              <a:cs typeface="Roboto"/>
              <a:sym typeface="Roboto"/>
            </a:endParaRPr>
          </a:p>
        </p:txBody>
      </p:sp>
      <p:sp>
        <p:nvSpPr>
          <p:cNvPr id="324" name="Shape 324"/>
          <p:cNvSpPr txBox="1"/>
          <p:nvPr/>
        </p:nvSpPr>
        <p:spPr>
          <a:xfrm>
            <a:off x="596538" y="757005"/>
            <a:ext cx="4920900" cy="63391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How many last touches is each campaign responsible for?</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845637191"/>
              </p:ext>
            </p:extLst>
          </p:nvPr>
        </p:nvGraphicFramePr>
        <p:xfrm>
          <a:off x="596538" y="1590538"/>
          <a:ext cx="4920900" cy="3231824"/>
        </p:xfrm>
        <a:graphic>
          <a:graphicData uri="http://schemas.openxmlformats.org/drawingml/2006/table">
            <a:tbl>
              <a:tblPr>
                <a:noFill/>
                <a:tableStyleId>{8628B589-4659-4227-9C68-565DD4A46BFE}</a:tableStyleId>
              </a:tblPr>
              <a:tblGrid>
                <a:gridCol w="3316905"/>
                <a:gridCol w="1603995"/>
              </a:tblGrid>
              <a:tr h="434440">
                <a:tc>
                  <a:txBody>
                    <a:bodyPr/>
                    <a:lstStyle/>
                    <a:p>
                      <a:pPr marL="0" lvl="0" indent="0" rtl="0">
                        <a:spcBef>
                          <a:spcPts val="0"/>
                        </a:spcBef>
                        <a:spcAft>
                          <a:spcPts val="0"/>
                        </a:spcAft>
                        <a:buNone/>
                      </a:pPr>
                      <a:r>
                        <a:rPr lang="en-US" sz="1000" b="1" dirty="0" smtClean="0">
                          <a:solidFill>
                            <a:srgbClr val="FFFFFF"/>
                          </a:solidFill>
                        </a:rPr>
                        <a:t>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smtClean="0">
                          <a:solidFill>
                            <a:srgbClr val="FFFFFF"/>
                          </a:solidFill>
                        </a:rPr>
                        <a:t>Last Touch</a:t>
                      </a:r>
                      <a:endParaRPr sz="1000" b="1" dirty="0">
                        <a:solidFill>
                          <a:srgbClr val="FFFFFF"/>
                        </a:solidFill>
                      </a:endParaRPr>
                    </a:p>
                  </a:txBody>
                  <a:tcPr marL="91425" marR="91425" marT="91425" marB="91425">
                    <a:solidFill>
                      <a:srgbClr val="204056">
                        <a:alpha val="82490"/>
                      </a:srgbClr>
                    </a:solidFill>
                  </a:tcPr>
                </a:tc>
              </a:tr>
              <a:tr h="349673">
                <a:tc>
                  <a:txBody>
                    <a:bodyPr/>
                    <a:lstStyle/>
                    <a:p>
                      <a:pPr marL="0" lvl="0" indent="0" rtl="0">
                        <a:spcBef>
                          <a:spcPts val="0"/>
                        </a:spcBef>
                        <a:spcAft>
                          <a:spcPts val="0"/>
                        </a:spcAft>
                        <a:buNone/>
                      </a:pPr>
                      <a:r>
                        <a:rPr lang="en-US" sz="800" dirty="0" smtClean="0"/>
                        <a:t>Cool-</a:t>
                      </a:r>
                      <a:r>
                        <a:rPr lang="en-US" sz="800" dirty="0" err="1" smtClean="0"/>
                        <a:t>tshirts</a:t>
                      </a:r>
                      <a:r>
                        <a:rPr lang="en-US" sz="800" dirty="0" smtClean="0"/>
                        <a:t>-search</a:t>
                      </a:r>
                      <a:endParaRPr sz="800" dirty="0"/>
                    </a:p>
                  </a:txBody>
                  <a:tcPr marL="91425" marR="91425" marT="91425" marB="91425"/>
                </a:tc>
                <a:tc>
                  <a:txBody>
                    <a:bodyPr/>
                    <a:lstStyle/>
                    <a:p>
                      <a:pPr marL="0" lvl="0" indent="0" rtl="0">
                        <a:spcBef>
                          <a:spcPts val="0"/>
                        </a:spcBef>
                        <a:spcAft>
                          <a:spcPts val="0"/>
                        </a:spcAft>
                        <a:buNone/>
                      </a:pPr>
                      <a:r>
                        <a:rPr lang="en-US" sz="800" dirty="0" smtClean="0"/>
                        <a:t>60</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Getting-to-know-cool-</a:t>
                      </a:r>
                      <a:r>
                        <a:rPr lang="en-US" sz="800" dirty="0" err="1" smtClean="0"/>
                        <a:t>tshirts</a:t>
                      </a:r>
                      <a:endParaRPr sz="800" dirty="0"/>
                    </a:p>
                  </a:txBody>
                  <a:tcPr marL="91425" marR="91425" marT="91425" marB="91425"/>
                </a:tc>
                <a:tc>
                  <a:txBody>
                    <a:bodyPr/>
                    <a:lstStyle/>
                    <a:p>
                      <a:pPr marL="0" lvl="0" indent="0" rtl="0">
                        <a:spcBef>
                          <a:spcPts val="0"/>
                        </a:spcBef>
                        <a:spcAft>
                          <a:spcPts val="0"/>
                        </a:spcAft>
                        <a:buNone/>
                      </a:pPr>
                      <a:r>
                        <a:rPr lang="en-US" sz="800" dirty="0" smtClean="0"/>
                        <a:t>232</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Interview-with-cool-</a:t>
                      </a:r>
                      <a:r>
                        <a:rPr lang="en-US" sz="800" dirty="0" err="1" smtClean="0"/>
                        <a:t>tshirts</a:t>
                      </a:r>
                      <a:r>
                        <a:rPr lang="en-US" sz="800" dirty="0" smtClean="0"/>
                        <a:t>-founder</a:t>
                      </a:r>
                      <a:endParaRPr sz="800" dirty="0"/>
                    </a:p>
                  </a:txBody>
                  <a:tcPr marL="91425" marR="91425" marT="91425" marB="91425"/>
                </a:tc>
                <a:tc>
                  <a:txBody>
                    <a:bodyPr/>
                    <a:lstStyle/>
                    <a:p>
                      <a:pPr marL="0" lvl="0" indent="0" rtl="0">
                        <a:spcBef>
                          <a:spcPts val="0"/>
                        </a:spcBef>
                        <a:spcAft>
                          <a:spcPts val="0"/>
                        </a:spcAft>
                        <a:buNone/>
                      </a:pPr>
                      <a:r>
                        <a:rPr lang="en-US" sz="800" dirty="0" smtClean="0"/>
                        <a:t>184</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Paid-search</a:t>
                      </a:r>
                      <a:endParaRPr sz="800" dirty="0"/>
                    </a:p>
                  </a:txBody>
                  <a:tcPr marL="91425" marR="91425" marT="91425" marB="91425"/>
                </a:tc>
                <a:tc>
                  <a:txBody>
                    <a:bodyPr/>
                    <a:lstStyle/>
                    <a:p>
                      <a:pPr marL="0" lvl="0" indent="0" rtl="0">
                        <a:spcBef>
                          <a:spcPts val="0"/>
                        </a:spcBef>
                        <a:spcAft>
                          <a:spcPts val="0"/>
                        </a:spcAft>
                        <a:buNone/>
                      </a:pPr>
                      <a:r>
                        <a:rPr lang="en-US" sz="800" dirty="0" smtClean="0"/>
                        <a:t>178</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Retargeting-ad</a:t>
                      </a:r>
                      <a:endParaRPr sz="800" dirty="0"/>
                    </a:p>
                  </a:txBody>
                  <a:tcPr marL="91425" marR="91425" marT="91425" marB="91425"/>
                </a:tc>
                <a:tc>
                  <a:txBody>
                    <a:bodyPr/>
                    <a:lstStyle/>
                    <a:p>
                      <a:pPr marL="0" lvl="0" indent="0" rtl="0">
                        <a:spcBef>
                          <a:spcPts val="0"/>
                        </a:spcBef>
                        <a:spcAft>
                          <a:spcPts val="0"/>
                        </a:spcAft>
                        <a:buNone/>
                      </a:pPr>
                      <a:r>
                        <a:rPr lang="en-US" sz="800" dirty="0" smtClean="0"/>
                        <a:t>443</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Retargeting-campaign</a:t>
                      </a:r>
                      <a:endParaRPr sz="800" dirty="0"/>
                    </a:p>
                  </a:txBody>
                  <a:tcPr marL="91425" marR="91425" marT="91425" marB="91425"/>
                </a:tc>
                <a:tc>
                  <a:txBody>
                    <a:bodyPr/>
                    <a:lstStyle/>
                    <a:p>
                      <a:pPr marL="0" lvl="0" indent="0" rtl="0">
                        <a:spcBef>
                          <a:spcPts val="0"/>
                        </a:spcBef>
                        <a:spcAft>
                          <a:spcPts val="0"/>
                        </a:spcAft>
                        <a:buNone/>
                      </a:pPr>
                      <a:r>
                        <a:rPr lang="en-US" sz="800" dirty="0" smtClean="0"/>
                        <a:t>245</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Ten-crazy-cool-</a:t>
                      </a:r>
                      <a:r>
                        <a:rPr lang="en-US" sz="800" dirty="0" err="1" smtClean="0"/>
                        <a:t>tshirt</a:t>
                      </a:r>
                      <a:r>
                        <a:rPr lang="en-US" sz="800" dirty="0" smtClean="0"/>
                        <a:t>-facts</a:t>
                      </a:r>
                      <a:endParaRPr sz="800" dirty="0"/>
                    </a:p>
                  </a:txBody>
                  <a:tcPr marL="91425" marR="91425" marT="91425" marB="91425"/>
                </a:tc>
                <a:tc>
                  <a:txBody>
                    <a:bodyPr/>
                    <a:lstStyle/>
                    <a:p>
                      <a:pPr marL="0" lvl="0" indent="0" rtl="0">
                        <a:spcBef>
                          <a:spcPts val="0"/>
                        </a:spcBef>
                        <a:spcAft>
                          <a:spcPts val="0"/>
                        </a:spcAft>
                        <a:buNone/>
                      </a:pPr>
                      <a:r>
                        <a:rPr lang="en-US" sz="800" dirty="0" smtClean="0"/>
                        <a:t>190</a:t>
                      </a:r>
                      <a:endParaRPr sz="800" dirty="0"/>
                    </a:p>
                  </a:txBody>
                  <a:tcPr marL="91425" marR="91425" marT="91425" marB="91425"/>
                </a:tc>
              </a:tr>
              <a:tr h="349673">
                <a:tc>
                  <a:txBody>
                    <a:bodyPr/>
                    <a:lstStyle/>
                    <a:p>
                      <a:pPr marL="0" lvl="0" indent="0" rtl="0">
                        <a:spcBef>
                          <a:spcPts val="0"/>
                        </a:spcBef>
                        <a:spcAft>
                          <a:spcPts val="0"/>
                        </a:spcAft>
                        <a:buNone/>
                      </a:pPr>
                      <a:r>
                        <a:rPr lang="en-US" sz="800" dirty="0" smtClean="0"/>
                        <a:t>Weekly-newsletter</a:t>
                      </a:r>
                      <a:endParaRPr sz="800" dirty="0"/>
                    </a:p>
                  </a:txBody>
                  <a:tcPr marL="91425" marR="91425" marT="91425" marB="91425"/>
                </a:tc>
                <a:tc>
                  <a:txBody>
                    <a:bodyPr/>
                    <a:lstStyle/>
                    <a:p>
                      <a:pPr marL="0" lvl="0" indent="0" rtl="0">
                        <a:spcBef>
                          <a:spcPts val="0"/>
                        </a:spcBef>
                        <a:spcAft>
                          <a:spcPts val="0"/>
                        </a:spcAft>
                        <a:buNone/>
                      </a:pPr>
                      <a:r>
                        <a:rPr lang="en-US" sz="800" dirty="0" smtClean="0"/>
                        <a:t>447</a:t>
                      </a:r>
                      <a:endParaRPr sz="800" dirty="0"/>
                    </a:p>
                  </a:txBody>
                  <a:tcPr marL="91425" marR="91425" marT="91425" marB="91425"/>
                </a:tc>
              </a:tr>
            </a:tbl>
          </a:graphicData>
        </a:graphic>
      </p:graphicFrame>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700" y="1201325"/>
            <a:ext cx="2631691" cy="3661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4837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1398</TotalTime>
  <Words>701</Words>
  <Application>Microsoft Office PowerPoint</Application>
  <PresentationFormat>On-screen Show (16:9)</PresentationFormat>
  <Paragraphs>125</Paragraphs>
  <Slides>14</Slides>
  <Notes>13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Roboto</vt:lpstr>
      <vt:lpstr>Roboto Thin</vt:lpstr>
      <vt:lpstr>Roboto Black</vt:lpstr>
      <vt:lpstr>Courier New</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Elion, Rena</dc:creator>
  <cp:lastModifiedBy>Elion, Rena</cp:lastModifiedBy>
  <cp:revision>31</cp:revision>
  <dcterms:modified xsi:type="dcterms:W3CDTF">2018-07-26T18:36:04Z</dcterms:modified>
</cp:coreProperties>
</file>